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4" r:id="rId2"/>
    <p:sldId id="291" r:id="rId3"/>
    <p:sldId id="292" r:id="rId4"/>
    <p:sldId id="284" r:id="rId5"/>
    <p:sldId id="293" r:id="rId6"/>
    <p:sldId id="306" r:id="rId7"/>
    <p:sldId id="304" r:id="rId8"/>
    <p:sldId id="305" r:id="rId9"/>
    <p:sldId id="302" r:id="rId10"/>
    <p:sldId id="303" r:id="rId11"/>
    <p:sldId id="29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6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8FAB69-7ABA-4541-A3A6-EF7E8A9A94F2}" type="doc">
      <dgm:prSet loTypeId="urn:microsoft.com/office/officeart/2005/8/layout/cycle6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D2CD3F-07A0-4DBD-A0C4-5B30C951B3C5}">
      <dgm:prSet/>
      <dgm:spPr/>
      <dgm:t>
        <a:bodyPr/>
        <a:lstStyle/>
        <a:p>
          <a:r>
            <a:rPr lang="en-US" dirty="0" smtClean="0"/>
            <a:t>Run Algorithms</a:t>
          </a:r>
          <a:endParaRPr lang="en-US" dirty="0"/>
        </a:p>
      </dgm:t>
    </dgm:pt>
    <dgm:pt modelId="{797EA115-CB0B-45BC-A671-2DA8B4B54867}" type="parTrans" cxnId="{7353FDC1-7480-488A-A337-43913B8D8C19}">
      <dgm:prSet/>
      <dgm:spPr/>
      <dgm:t>
        <a:bodyPr/>
        <a:lstStyle/>
        <a:p>
          <a:endParaRPr lang="en-US"/>
        </a:p>
      </dgm:t>
    </dgm:pt>
    <dgm:pt modelId="{97BB7F84-C256-4AE5-ABF2-10B3820B95F9}" type="sibTrans" cxnId="{7353FDC1-7480-488A-A337-43913B8D8C19}">
      <dgm:prSet/>
      <dgm:spPr/>
      <dgm:t>
        <a:bodyPr/>
        <a:lstStyle/>
        <a:p>
          <a:endParaRPr lang="en-US"/>
        </a:p>
      </dgm:t>
    </dgm:pt>
    <dgm:pt modelId="{8F096F83-EBC5-4A91-A3BF-B1300D004C0E}">
      <dgm:prSet/>
      <dgm:spPr/>
      <dgm:t>
        <a:bodyPr/>
        <a:lstStyle/>
        <a:p>
          <a:r>
            <a:rPr lang="en-US" dirty="0" smtClean="0"/>
            <a:t>Interpretation</a:t>
          </a:r>
          <a:endParaRPr lang="en-US" dirty="0"/>
        </a:p>
      </dgm:t>
    </dgm:pt>
    <dgm:pt modelId="{D9B1347E-CF8C-41BE-90DA-F6B6955ACCAC}" type="parTrans" cxnId="{431364A6-D66A-4C38-A98C-498696FF71C8}">
      <dgm:prSet/>
      <dgm:spPr/>
      <dgm:t>
        <a:bodyPr/>
        <a:lstStyle/>
        <a:p>
          <a:endParaRPr lang="en-US"/>
        </a:p>
      </dgm:t>
    </dgm:pt>
    <dgm:pt modelId="{2A80EE58-DD47-435B-A28F-DF161EFF5002}" type="sibTrans" cxnId="{431364A6-D66A-4C38-A98C-498696FF71C8}">
      <dgm:prSet/>
      <dgm:spPr/>
      <dgm:t>
        <a:bodyPr/>
        <a:lstStyle/>
        <a:p>
          <a:endParaRPr lang="en-US"/>
        </a:p>
      </dgm:t>
    </dgm:pt>
    <dgm:pt modelId="{90B73AAB-9BD8-F941-8AC9-A2067CCF7E8B}" type="pres">
      <dgm:prSet presAssocID="{1C8FAB69-7ABA-4541-A3A6-EF7E8A9A94F2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EA85931-4F17-BF44-92DB-DF3AC72A86B1}" type="pres">
      <dgm:prSet presAssocID="{E3D2CD3F-07A0-4DBD-A0C4-5B30C951B3C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BF0B21-16B9-F24F-9369-C7A98FAC98A5}" type="pres">
      <dgm:prSet presAssocID="{E3D2CD3F-07A0-4DBD-A0C4-5B30C951B3C5}" presName="spNode" presStyleCnt="0"/>
      <dgm:spPr/>
    </dgm:pt>
    <dgm:pt modelId="{AC074025-EE22-4A4B-88E8-8654097DB255}" type="pres">
      <dgm:prSet presAssocID="{97BB7F84-C256-4AE5-ABF2-10B3820B95F9}" presName="sibTrans" presStyleLbl="sibTrans1D1" presStyleIdx="0" presStyleCnt="2"/>
      <dgm:spPr/>
      <dgm:t>
        <a:bodyPr/>
        <a:lstStyle/>
        <a:p>
          <a:endParaRPr lang="en-US"/>
        </a:p>
      </dgm:t>
    </dgm:pt>
    <dgm:pt modelId="{E54BE9BC-5DD0-0F48-85BC-E0951E30121D}" type="pres">
      <dgm:prSet presAssocID="{8F096F83-EBC5-4A91-A3BF-B1300D004C0E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4C0637-810D-3549-80E0-9800DB97FE59}" type="pres">
      <dgm:prSet presAssocID="{8F096F83-EBC5-4A91-A3BF-B1300D004C0E}" presName="spNode" presStyleCnt="0"/>
      <dgm:spPr/>
    </dgm:pt>
    <dgm:pt modelId="{B091F8AB-7625-0A4A-9095-7441BBE07E1D}" type="pres">
      <dgm:prSet presAssocID="{2A80EE58-DD47-435B-A28F-DF161EFF5002}" presName="sibTrans" presStyleLbl="sibTrans1D1" presStyleIdx="1" presStyleCnt="2"/>
      <dgm:spPr/>
      <dgm:t>
        <a:bodyPr/>
        <a:lstStyle/>
        <a:p>
          <a:endParaRPr lang="en-US"/>
        </a:p>
      </dgm:t>
    </dgm:pt>
  </dgm:ptLst>
  <dgm:cxnLst>
    <dgm:cxn modelId="{6768D84A-A947-40D1-AFA4-F5B52B1B3164}" type="presOf" srcId="{8F096F83-EBC5-4A91-A3BF-B1300D004C0E}" destId="{E54BE9BC-5DD0-0F48-85BC-E0951E30121D}" srcOrd="0" destOrd="0" presId="urn:microsoft.com/office/officeart/2005/8/layout/cycle6"/>
    <dgm:cxn modelId="{83B589EF-6F25-4504-B021-9A808D011446}" type="presOf" srcId="{2A80EE58-DD47-435B-A28F-DF161EFF5002}" destId="{B091F8AB-7625-0A4A-9095-7441BBE07E1D}" srcOrd="0" destOrd="0" presId="urn:microsoft.com/office/officeart/2005/8/layout/cycle6"/>
    <dgm:cxn modelId="{431364A6-D66A-4C38-A98C-498696FF71C8}" srcId="{1C8FAB69-7ABA-4541-A3A6-EF7E8A9A94F2}" destId="{8F096F83-EBC5-4A91-A3BF-B1300D004C0E}" srcOrd="1" destOrd="0" parTransId="{D9B1347E-CF8C-41BE-90DA-F6B6955ACCAC}" sibTransId="{2A80EE58-DD47-435B-A28F-DF161EFF5002}"/>
    <dgm:cxn modelId="{DEB2399D-CA52-45FF-AD80-BBB8128B2567}" type="presOf" srcId="{97BB7F84-C256-4AE5-ABF2-10B3820B95F9}" destId="{AC074025-EE22-4A4B-88E8-8654097DB255}" srcOrd="0" destOrd="0" presId="urn:microsoft.com/office/officeart/2005/8/layout/cycle6"/>
    <dgm:cxn modelId="{913537EE-27A7-46A4-ADF5-718F41E8592A}" type="presOf" srcId="{E3D2CD3F-07A0-4DBD-A0C4-5B30C951B3C5}" destId="{CEA85931-4F17-BF44-92DB-DF3AC72A86B1}" srcOrd="0" destOrd="0" presId="urn:microsoft.com/office/officeart/2005/8/layout/cycle6"/>
    <dgm:cxn modelId="{34A35705-788A-451C-A2F3-897C768641C7}" type="presOf" srcId="{1C8FAB69-7ABA-4541-A3A6-EF7E8A9A94F2}" destId="{90B73AAB-9BD8-F941-8AC9-A2067CCF7E8B}" srcOrd="0" destOrd="0" presId="urn:microsoft.com/office/officeart/2005/8/layout/cycle6"/>
    <dgm:cxn modelId="{7353FDC1-7480-488A-A337-43913B8D8C19}" srcId="{1C8FAB69-7ABA-4541-A3A6-EF7E8A9A94F2}" destId="{E3D2CD3F-07A0-4DBD-A0C4-5B30C951B3C5}" srcOrd="0" destOrd="0" parTransId="{797EA115-CB0B-45BC-A671-2DA8B4B54867}" sibTransId="{97BB7F84-C256-4AE5-ABF2-10B3820B95F9}"/>
    <dgm:cxn modelId="{BA3BAEDB-58B4-4A05-A271-D8CC3BAEF24D}" type="presParOf" srcId="{90B73AAB-9BD8-F941-8AC9-A2067CCF7E8B}" destId="{CEA85931-4F17-BF44-92DB-DF3AC72A86B1}" srcOrd="0" destOrd="0" presId="urn:microsoft.com/office/officeart/2005/8/layout/cycle6"/>
    <dgm:cxn modelId="{6E43C199-9FCC-45BD-8167-2F73A8DB22C1}" type="presParOf" srcId="{90B73AAB-9BD8-F941-8AC9-A2067CCF7E8B}" destId="{8DBF0B21-16B9-F24F-9369-C7A98FAC98A5}" srcOrd="1" destOrd="0" presId="urn:microsoft.com/office/officeart/2005/8/layout/cycle6"/>
    <dgm:cxn modelId="{8FFA8610-3671-48CA-A664-F801F8F70D05}" type="presParOf" srcId="{90B73AAB-9BD8-F941-8AC9-A2067CCF7E8B}" destId="{AC074025-EE22-4A4B-88E8-8654097DB255}" srcOrd="2" destOrd="0" presId="urn:microsoft.com/office/officeart/2005/8/layout/cycle6"/>
    <dgm:cxn modelId="{8956D7AA-A060-4FB4-9D57-437159EF9E18}" type="presParOf" srcId="{90B73AAB-9BD8-F941-8AC9-A2067CCF7E8B}" destId="{E54BE9BC-5DD0-0F48-85BC-E0951E30121D}" srcOrd="3" destOrd="0" presId="urn:microsoft.com/office/officeart/2005/8/layout/cycle6"/>
    <dgm:cxn modelId="{B394B9F2-6267-4B5D-974A-E15FD5C23901}" type="presParOf" srcId="{90B73AAB-9BD8-F941-8AC9-A2067CCF7E8B}" destId="{8F4C0637-810D-3549-80E0-9800DB97FE59}" srcOrd="4" destOrd="0" presId="urn:microsoft.com/office/officeart/2005/8/layout/cycle6"/>
    <dgm:cxn modelId="{CC286DCE-2FA9-46E7-84A2-DD954B2236CA}" type="presParOf" srcId="{90B73AAB-9BD8-F941-8AC9-A2067CCF7E8B}" destId="{B091F8AB-7625-0A4A-9095-7441BBE07E1D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29A216-802B-4D98-A3B6-ACE8D79CABB1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076EC-AD4C-42ED-A8A8-78D0ED508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981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5937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81f6155b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81f6155b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685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09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75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3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9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7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64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45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93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3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C6276-0EDD-4B16-BD2C-8EAFBC4CA6E4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630AB-3709-45A1-9A87-68D22094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0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hyperlink" Target="https://archive.ics.uci.edu/ml/datasets/default+of+credit+card+client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xmlns="" id="{5ABA7F3F-D56F-4C06-84AC-03FC83B064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xmlns="" id="{715374B5-D7C8-4AA9-BE65-DB7A0CA9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752858" y="744468"/>
            <a:ext cx="10674119" cy="5349672"/>
            <a:chOff x="752858" y="744469"/>
            <a:chExt cx="10674117" cy="5349671"/>
          </a:xfrm>
        </p:grpSpPr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xmlns="" id="{C73A7452-ED0F-4903-A620-8D103E556C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xmlns="" id="{F6A3F6CE-D581-4C37-8822-4F4A68325E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1915129" y="1788453"/>
            <a:ext cx="8361228" cy="2098227"/>
          </a:xfrm>
          <a:prstGeom prst="rect">
            <a:avLst/>
          </a:prstGeo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</a:rPr>
              <a:t>Predicting </a:t>
            </a:r>
            <a:r>
              <a:rPr lang="en-US" sz="4800" b="1" dirty="0">
                <a:latin typeface="Arial Rounded MT Bold" panose="020F0704030504030204" pitchFamily="34" charset="0"/>
              </a:rPr>
              <a:t>Default of Credit Card Clients</a:t>
            </a:r>
            <a:endParaRPr lang="en-US" sz="4533" dirty="0">
              <a:latin typeface="Arial Rounded MT Bold" panose="020F070403050403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6559825" y="3705308"/>
            <a:ext cx="3803375" cy="1867023"/>
          </a:xfrm>
          <a:prstGeom prst="rect">
            <a:avLst/>
          </a:prstGeom>
        </p:spPr>
        <p:txBody>
          <a:bodyPr spcFirstLastPara="1" vert="horz" lIns="121900" tIns="121900" rIns="121900" bIns="121900" rtlCol="0" anchorCtr="0">
            <a:normAutofit fontScale="92500" lnSpcReduction="10000"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Abiola Ijaola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DATA606 Capstone </a:t>
            </a:r>
          </a:p>
          <a:p>
            <a:pPr algn="r"/>
            <a:r>
              <a:rPr lang="en-US" dirty="0" smtClean="0">
                <a:solidFill>
                  <a:schemeClr val="accent1"/>
                </a:solidFill>
              </a:rPr>
              <a:t>UMBC</a:t>
            </a:r>
          </a:p>
          <a:p>
            <a:pPr algn="r"/>
            <a:r>
              <a:rPr lang="en-US" dirty="0" smtClean="0">
                <a:solidFill>
                  <a:schemeClr val="accent1"/>
                </a:solidFill>
              </a:rPr>
              <a:t>Delivarable2</a:t>
            </a:r>
          </a:p>
          <a:p>
            <a:pPr algn="r"/>
            <a:endParaRPr lang="en-US" sz="2800" dirty="0">
              <a:solidFill>
                <a:schemeClr val="accent1"/>
              </a:solidFill>
            </a:endParaRPr>
          </a:p>
          <a:p>
            <a:pPr algn="r">
              <a:lnSpc>
                <a:spcPct val="102000"/>
              </a:lnSpc>
              <a:spcBef>
                <a:spcPts val="0"/>
              </a:spcBef>
              <a:spcAft>
                <a:spcPts val="800"/>
              </a:spcAft>
            </a:pPr>
            <a:endParaRPr lang="en-US" sz="16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85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24"/>
    </mc:Choice>
    <mc:Fallback xmlns="">
      <p:transition spd="slow" advTm="14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Construction Methodology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Split dataset into training and test sets. 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Run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Regression, Random Forest, Decision Tree,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KNeighbors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Gaussians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Test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Check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accuracy.</a:t>
            </a: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191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46C2E80F-49A6-4372-B103-219D417A55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968C6C-D6BD-EE45-8344-D58F879B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82B969B3-0F09-4D29-822A-5F1DB1E58C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936230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68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23"/>
    </mc:Choice>
    <mc:Fallback xmlns="">
      <p:transition spd="slow" advTm="22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8C89EA62-F38E-4285-A105-C5E1BD36009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752858" y="744468"/>
            <a:ext cx="10674119" cy="5349672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="" xmlns:a16="http://schemas.microsoft.com/office/drawing/2014/main" id="{2CF6E46A-CCCD-4728-B011-E147B23629A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="" xmlns:a16="http://schemas.microsoft.com/office/drawing/2014/main" id="{2E2C684B-30C9-4689-A529-EBF1B8ADB2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="" xmlns:a16="http://schemas.microsoft.com/office/drawing/2014/main" id="{5ABA7F3F-D56F-4C06-84AC-03FC83B0642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715374B5-D7C8-4AA9-BE65-DB7A0CA9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752858" y="744468"/>
            <a:ext cx="10674119" cy="5349672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="" xmlns:a16="http://schemas.microsoft.com/office/drawing/2014/main" id="{C73A7452-ED0F-4903-A620-8D103E556CA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="" xmlns:a16="http://schemas.microsoft.com/office/drawing/2014/main" id="{F6A3F6CE-D581-4C37-8822-4F4A68325EF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422AC01-1092-4567-8711-DF66FF389A58}"/>
              </a:ext>
            </a:extLst>
          </p:cNvPr>
          <p:cNvSpPr txBox="1"/>
          <p:nvPr/>
        </p:nvSpPr>
        <p:spPr>
          <a:xfrm>
            <a:off x="1915129" y="1788453"/>
            <a:ext cx="8361228" cy="2098227"/>
          </a:xfrm>
          <a:prstGeom prst="rect">
            <a:avLst/>
          </a:prstGeom>
        </p:spPr>
        <p:txBody>
          <a:bodyPr vert="horz" lIns="121920" tIns="60960" rIns="121920" bIns="60960" rtlCol="0" anchor="b">
            <a:normAutofit/>
          </a:bodyPr>
          <a:lstStyle/>
          <a:p>
            <a:pPr algn="ctr" defTabSz="1219170">
              <a:lnSpc>
                <a:spcPct val="89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96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5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2"/>
    </mc:Choice>
    <mc:Fallback xmlns="">
      <p:transition spd="slow" advTm="18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Approach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 for data unbalance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construction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906"/>
    </mc:Choice>
    <mc:Fallback xmlns="">
      <p:transition spd="slow" advTm="26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22003"/>
            <a:ext cx="9730338" cy="934286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Recap of the </a:t>
            </a:r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9730339" cy="4570545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collected from Department of Information Management, Chung Hua University, Taiwan and Department of Civil Engineering,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Tamkang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University, Taiwan.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source URLs for the data is </a:t>
            </a:r>
          </a:p>
          <a:p>
            <a:pPr marL="0" indent="0" algn="just">
              <a:buNone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https://archive.ics.uci.edu/ml/datasets/default+of+credit+card+clients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will be using open source software and code (Python &amp; Jupiter Notebook)</a:t>
            </a:r>
          </a:p>
          <a:p>
            <a:pPr lvl="0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8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23"/>
    </mc:Choice>
    <mc:Fallback xmlns="">
      <p:transition spd="slow" advTm="23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F0023C-112B-114B-ACDB-62F1BE92F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Preliminary Exploratory Data Analysis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628723" y="1125883"/>
            <a:ext cx="7796809" cy="24547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8724" y="3791726"/>
            <a:ext cx="7796809" cy="282020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xmlns="" id="{C9F9F6D7-381B-402A-9D5D-0E5FDA174440}"/>
              </a:ext>
            </a:extLst>
          </p:cNvPr>
          <p:cNvSpPr txBox="1">
            <a:spLocks/>
          </p:cNvSpPr>
          <p:nvPr/>
        </p:nvSpPr>
        <p:spPr>
          <a:xfrm>
            <a:off x="3628723" y="188889"/>
            <a:ext cx="5952119" cy="867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First Look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4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12"/>
    </mc:Choice>
    <mc:Fallback xmlns="">
      <p:transition spd="slow" advTm="18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CD045E-226B-1546-9AF1-7974536CA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9B615B-0A70-1246-ACC0-924FA7114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exploratory data analysis is to perform pattern discovery analysis on data using summary statistics and graphical representations</a:t>
            </a:r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7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884"/>
    </mc:Choice>
    <mc:Fallback xmlns="">
      <p:transition spd="slow" advTm="39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Correlations among variables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01" y="1897187"/>
            <a:ext cx="4976391" cy="435133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correlation matrix, there is a strong positive correlation between any two monthly payment status: in all such cases, the correlation coefficients were between 0.47 to 0.82. For instance, the payment status in  September tends to increase as that of May (correlation coefficient, R = 0.51), similarly the payment status in April correlated positively with that of August (R = 0.58).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5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843530" cy="1600200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 Plot for Default Payment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880839"/>
            <a:ext cx="3932237" cy="4027905"/>
          </a:xfrm>
        </p:spPr>
        <p:txBody>
          <a:bodyPr/>
          <a:lstStyle/>
          <a:p>
            <a:endParaRPr lang="en-US" dirty="0" smtClean="0"/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22% of the credit card clients default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their next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monthly payment, while the remaining 78 % tend to meet their monthly credit card payment obligation.</a:t>
            </a:r>
          </a:p>
          <a:p>
            <a:endParaRPr lang="en-US" dirty="0" smtClean="0"/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0 - 23364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1 - 6636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8801" r="8801"/>
          <a:stretch>
            <a:fillRect/>
          </a:stretch>
        </p:blipFill>
        <p:spPr>
          <a:xfrm>
            <a:off x="5057933" y="1085385"/>
            <a:ext cx="6658282" cy="550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90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26741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Distribution Plot for PAY_AMT6</a:t>
            </a:r>
            <a:endParaRPr lang="en-US" b="1" dirty="0">
              <a:solidFill>
                <a:schemeClr val="accent1">
                  <a:lumMod val="75000"/>
                </a:schemeClr>
              </a:solidFill>
              <a:effectLst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064" y="1683941"/>
            <a:ext cx="4598448" cy="348059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distribution plot for the amount of previous payment is April 2005 showed the most of the payment amount ranges between $0 to $ 30,000. Other higher amounts are present but at a much lesser count. </a:t>
            </a:r>
            <a:endParaRPr lang="en-US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9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Outcome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All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types are all int64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There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no missing data in the entire dataset. </a:t>
            </a:r>
            <a:endParaRPr lang="en-US" sz="3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analysis, the result shows that we are dealing with imbalance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classes.</a:t>
            </a:r>
          </a:p>
          <a:p>
            <a:pPr marL="0" indent="0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discovered some outliers in the features so I have to remove 1% of the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features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will be used to build the algorithms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823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13436</TotalTime>
  <Words>274</Words>
  <Application>Microsoft Office PowerPoint</Application>
  <PresentationFormat>Widescreen</PresentationFormat>
  <Paragraphs>59</Paragraphs>
  <Slides>12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Rounded MT Bold</vt:lpstr>
      <vt:lpstr>Calibri</vt:lpstr>
      <vt:lpstr>Calibri Light</vt:lpstr>
      <vt:lpstr>Times New Roman</vt:lpstr>
      <vt:lpstr>Office Theme</vt:lpstr>
      <vt:lpstr>Predicting Default of Credit Card Clients</vt:lpstr>
      <vt:lpstr>Presentation Approach</vt:lpstr>
      <vt:lpstr>Recap of the project</vt:lpstr>
      <vt:lpstr>Preliminary Exploratory Data Analysis</vt:lpstr>
      <vt:lpstr>Exploratory Data Analysis</vt:lpstr>
      <vt:lpstr>Correlations among variables</vt:lpstr>
      <vt:lpstr>Frequency Plot for Default Payment </vt:lpstr>
      <vt:lpstr>Distribution Plot for PAY_AMT6</vt:lpstr>
      <vt:lpstr>Exploratory Data Analysis Outcome</vt:lpstr>
      <vt:lpstr>Model Construction Methodology</vt:lpstr>
      <vt:lpstr>Next Steps</vt:lpstr>
      <vt:lpstr>PowerPoint Presentation</vt:lpstr>
    </vt:vector>
  </TitlesOfParts>
  <Company>DC Government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Default of Credit Card Clients</dc:title>
  <dc:creator>Ijaola, Abiola (DCRA)</dc:creator>
  <cp:lastModifiedBy>Ijaola, Abiola (DOH-CT)</cp:lastModifiedBy>
  <cp:revision>47</cp:revision>
  <dcterms:created xsi:type="dcterms:W3CDTF">2020-05-31T06:27:43Z</dcterms:created>
  <dcterms:modified xsi:type="dcterms:W3CDTF">2020-07-13T22:12:51Z</dcterms:modified>
</cp:coreProperties>
</file>